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76" d="100"/>
          <a:sy n="76" d="100"/>
        </p:scale>
        <p:origin x="126" y="7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11/11/2019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11/11/2019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11/11/2019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hyperlink" Target="https://www.studytonight.com/operating-system/bounded-buffer" TargetMode="Externa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hyperlink" Target="https://www.studytonight.com/operating-system/dining-philosophers-problem" TargetMode="Externa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hyperlink" Target="https://www.studytonight.com/operating-system/readers-writer-problem" TargetMode="Externa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56627-ACF0-4924-819C-C853441B5E63}"/>
              </a:ext>
            </a:extLst>
          </p:cNvPr>
          <p:cNvSpPr>
            <a:spLocks noGrp="1"/>
          </p:cNvSpPr>
          <p:nvPr>
            <p:ph type="ctrTitle"/>
          </p:nvPr>
        </p:nvSpPr>
        <p:spPr/>
        <p:txBody>
          <a:bodyPr/>
          <a:lstStyle/>
          <a:p>
            <a:r>
              <a:rPr lang="en-US" dirty="0"/>
              <a:t>Process Synchronization And Semaphore</a:t>
            </a:r>
            <a:endParaRPr lang="en-IN" dirty="0"/>
          </a:p>
        </p:txBody>
      </p:sp>
    </p:spTree>
    <p:extLst>
      <p:ext uri="{BB962C8B-B14F-4D97-AF65-F5344CB8AC3E}">
        <p14:creationId xmlns:p14="http://schemas.microsoft.com/office/powerpoint/2010/main" val="14009670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D565D-914B-46C7-8AC8-7B2BB57FA3AF}"/>
              </a:ext>
            </a:extLst>
          </p:cNvPr>
          <p:cNvSpPr>
            <a:spLocks noGrp="1"/>
          </p:cNvSpPr>
          <p:nvPr>
            <p:ph type="title"/>
          </p:nvPr>
        </p:nvSpPr>
        <p:spPr/>
        <p:txBody>
          <a:bodyPr/>
          <a:lstStyle/>
          <a:p>
            <a:r>
              <a:rPr lang="en-US" dirty="0"/>
              <a:t>Binary Semaphore</a:t>
            </a:r>
            <a:endParaRPr lang="en-IN" dirty="0"/>
          </a:p>
        </p:txBody>
      </p:sp>
      <p:sp>
        <p:nvSpPr>
          <p:cNvPr id="3" name="Content Placeholder 2">
            <a:extLst>
              <a:ext uri="{FF2B5EF4-FFF2-40B4-BE49-F238E27FC236}">
                <a16:creationId xmlns:a16="http://schemas.microsoft.com/office/drawing/2014/main" id="{4987C448-700E-4E31-A826-27372AF0A200}"/>
              </a:ext>
            </a:extLst>
          </p:cNvPr>
          <p:cNvSpPr>
            <a:spLocks noGrp="1"/>
          </p:cNvSpPr>
          <p:nvPr>
            <p:ph idx="1"/>
          </p:nvPr>
        </p:nvSpPr>
        <p:spPr>
          <a:xfrm>
            <a:off x="677334" y="1562101"/>
            <a:ext cx="8596668" cy="5295900"/>
          </a:xfrm>
        </p:spPr>
        <p:txBody>
          <a:bodyPr>
            <a:normAutofit lnSpcReduction="10000"/>
          </a:bodyPr>
          <a:lstStyle/>
          <a:p>
            <a:pPr marL="0" indent="0">
              <a:spcBef>
                <a:spcPts val="0"/>
              </a:spcBef>
              <a:buNone/>
            </a:pPr>
            <a:r>
              <a:rPr lang="en-US" dirty="0"/>
              <a:t>Type binary-semaphore = record</a:t>
            </a:r>
          </a:p>
          <a:p>
            <a:pPr marL="0" indent="0">
              <a:spcBef>
                <a:spcPts val="0"/>
              </a:spcBef>
              <a:buNone/>
            </a:pPr>
            <a:r>
              <a:rPr lang="en-US" dirty="0"/>
              <a:t>	value : (0,1)</a:t>
            </a:r>
          </a:p>
          <a:p>
            <a:pPr marL="0" indent="0">
              <a:spcBef>
                <a:spcPts val="0"/>
              </a:spcBef>
              <a:buNone/>
            </a:pPr>
            <a:r>
              <a:rPr lang="en-US" dirty="0"/>
              <a:t>	queue : List of process</a:t>
            </a:r>
          </a:p>
          <a:p>
            <a:pPr marL="0" indent="0">
              <a:spcBef>
                <a:spcPts val="0"/>
              </a:spcBef>
              <a:buNone/>
            </a:pPr>
            <a:r>
              <a:rPr lang="en-US" dirty="0"/>
              <a:t>End</a:t>
            </a:r>
          </a:p>
          <a:p>
            <a:pPr marL="0" indent="0">
              <a:spcBef>
                <a:spcPts val="0"/>
              </a:spcBef>
              <a:buNone/>
            </a:pPr>
            <a:r>
              <a:rPr lang="en-IN" dirty="0"/>
              <a:t>Var s binary-semaphore</a:t>
            </a:r>
          </a:p>
          <a:p>
            <a:pPr marL="0" indent="0">
              <a:spcBef>
                <a:spcPts val="0"/>
              </a:spcBef>
              <a:buNone/>
            </a:pPr>
            <a:endParaRPr lang="en-IN" dirty="0"/>
          </a:p>
          <a:p>
            <a:pPr marL="0" indent="0">
              <a:spcBef>
                <a:spcPts val="0"/>
              </a:spcBef>
              <a:buNone/>
            </a:pPr>
            <a:r>
              <a:rPr lang="en-IN" dirty="0" err="1"/>
              <a:t>WaitB</a:t>
            </a:r>
            <a:r>
              <a:rPr lang="en-IN" dirty="0"/>
              <a:t> (s) : if </a:t>
            </a:r>
            <a:r>
              <a:rPr lang="en-IN" dirty="0" err="1"/>
              <a:t>s.value</a:t>
            </a:r>
            <a:r>
              <a:rPr lang="en-IN" dirty="0"/>
              <a:t> = 1</a:t>
            </a:r>
          </a:p>
          <a:p>
            <a:pPr marL="0" indent="0">
              <a:spcBef>
                <a:spcPts val="0"/>
              </a:spcBef>
              <a:buNone/>
            </a:pPr>
            <a:r>
              <a:rPr lang="en-IN" dirty="0"/>
              <a:t>			then </a:t>
            </a:r>
            <a:r>
              <a:rPr lang="en-IN" dirty="0" err="1"/>
              <a:t>s.value</a:t>
            </a:r>
            <a:r>
              <a:rPr lang="en-IN" dirty="0"/>
              <a:t> = 0</a:t>
            </a:r>
          </a:p>
          <a:p>
            <a:pPr marL="0" indent="0">
              <a:spcBef>
                <a:spcPts val="0"/>
              </a:spcBef>
              <a:buNone/>
            </a:pPr>
            <a:r>
              <a:rPr lang="en-IN" dirty="0"/>
              <a:t>		else begin</a:t>
            </a:r>
          </a:p>
          <a:p>
            <a:pPr marL="0" indent="0">
              <a:spcBef>
                <a:spcPts val="0"/>
              </a:spcBef>
              <a:buNone/>
            </a:pPr>
            <a:r>
              <a:rPr lang="en-IN" dirty="0"/>
              <a:t>			place the process to </a:t>
            </a:r>
            <a:r>
              <a:rPr lang="en-IN" dirty="0" err="1"/>
              <a:t>s.queue</a:t>
            </a:r>
            <a:endParaRPr lang="en-IN" dirty="0"/>
          </a:p>
          <a:p>
            <a:pPr marL="0" indent="0">
              <a:spcBef>
                <a:spcPts val="0"/>
              </a:spcBef>
              <a:buNone/>
            </a:pPr>
            <a:r>
              <a:rPr lang="en-IN" dirty="0"/>
              <a:t>			Block this process</a:t>
            </a:r>
          </a:p>
          <a:p>
            <a:pPr marL="0" indent="0">
              <a:spcBef>
                <a:spcPts val="0"/>
              </a:spcBef>
              <a:buNone/>
            </a:pPr>
            <a:r>
              <a:rPr lang="en-IN" dirty="0"/>
              <a:t>End</a:t>
            </a:r>
          </a:p>
          <a:p>
            <a:pPr marL="0" indent="0">
              <a:spcBef>
                <a:spcPts val="0"/>
              </a:spcBef>
              <a:buNone/>
            </a:pPr>
            <a:endParaRPr lang="en-IN" dirty="0"/>
          </a:p>
          <a:p>
            <a:pPr marL="0" indent="0">
              <a:spcBef>
                <a:spcPts val="0"/>
              </a:spcBef>
              <a:buNone/>
            </a:pPr>
            <a:r>
              <a:rPr lang="en-IN" dirty="0" err="1"/>
              <a:t>SignalB</a:t>
            </a:r>
            <a:r>
              <a:rPr lang="en-IN" dirty="0"/>
              <a:t> (s) : if </a:t>
            </a:r>
            <a:r>
              <a:rPr lang="en-IN" dirty="0" err="1"/>
              <a:t>s.queue</a:t>
            </a:r>
            <a:r>
              <a:rPr lang="en-IN" dirty="0"/>
              <a:t> is empty</a:t>
            </a:r>
          </a:p>
          <a:p>
            <a:pPr marL="0" indent="0">
              <a:spcBef>
                <a:spcPts val="0"/>
              </a:spcBef>
              <a:buNone/>
            </a:pPr>
            <a:r>
              <a:rPr lang="en-IN" dirty="0"/>
              <a:t>				then </a:t>
            </a:r>
            <a:r>
              <a:rPr lang="en-IN" dirty="0" err="1"/>
              <a:t>s.value</a:t>
            </a:r>
            <a:r>
              <a:rPr lang="en-IN" dirty="0"/>
              <a:t> = 1</a:t>
            </a:r>
          </a:p>
          <a:p>
            <a:pPr marL="0" indent="0">
              <a:spcBef>
                <a:spcPts val="0"/>
              </a:spcBef>
              <a:buNone/>
            </a:pPr>
            <a:r>
              <a:rPr lang="en-IN" dirty="0"/>
              <a:t>			else begin</a:t>
            </a:r>
          </a:p>
          <a:p>
            <a:pPr marL="0" indent="0">
              <a:spcBef>
                <a:spcPts val="0"/>
              </a:spcBef>
              <a:buNone/>
            </a:pPr>
            <a:r>
              <a:rPr lang="en-IN" dirty="0"/>
              <a:t>				remove a process from </a:t>
            </a:r>
            <a:r>
              <a:rPr lang="en-IN" dirty="0" err="1"/>
              <a:t>s.queue</a:t>
            </a:r>
            <a:endParaRPr lang="en-IN" dirty="0"/>
          </a:p>
          <a:p>
            <a:pPr marL="0" indent="0">
              <a:spcBef>
                <a:spcPts val="0"/>
              </a:spcBef>
              <a:buNone/>
            </a:pPr>
            <a:r>
              <a:rPr lang="en-IN" dirty="0"/>
              <a:t>				place process p on ready list</a:t>
            </a:r>
          </a:p>
          <a:p>
            <a:pPr marL="0" indent="0">
              <a:spcBef>
                <a:spcPts val="0"/>
              </a:spcBef>
              <a:buNone/>
            </a:pPr>
            <a:r>
              <a:rPr lang="en-IN" dirty="0"/>
              <a:t>End</a:t>
            </a:r>
          </a:p>
          <a:p>
            <a:pPr marL="0" indent="0">
              <a:spcBef>
                <a:spcPts val="0"/>
              </a:spcBef>
              <a:buNone/>
            </a:pPr>
            <a:endParaRPr lang="en-US" dirty="0"/>
          </a:p>
          <a:p>
            <a:pPr marL="0" indent="0">
              <a:spcBef>
                <a:spcPts val="0"/>
              </a:spcBef>
              <a:buNone/>
            </a:pPr>
            <a:endParaRPr lang="en-US" dirty="0"/>
          </a:p>
        </p:txBody>
      </p:sp>
      <p:pic>
        <p:nvPicPr>
          <p:cNvPr id="4" name="Page 10">
            <a:hlinkClick r:id="" action="ppaction://media"/>
            <a:extLst>
              <a:ext uri="{FF2B5EF4-FFF2-40B4-BE49-F238E27FC236}">
                <a16:creationId xmlns:a16="http://schemas.microsoft.com/office/drawing/2014/main" id="{BB5AFAA7-C11E-4EEB-A2EA-3D781A279A4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74002" y="-1003300"/>
            <a:ext cx="609600" cy="609600"/>
          </a:xfrm>
          <a:prstGeom prst="rect">
            <a:avLst/>
          </a:prstGeom>
        </p:spPr>
      </p:pic>
    </p:spTree>
    <p:extLst>
      <p:ext uri="{BB962C8B-B14F-4D97-AF65-F5344CB8AC3E}">
        <p14:creationId xmlns:p14="http://schemas.microsoft.com/office/powerpoint/2010/main" val="3176541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46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13B04-5B38-4F82-A2CF-8C9D16DD03CA}"/>
              </a:ext>
            </a:extLst>
          </p:cNvPr>
          <p:cNvSpPr>
            <a:spLocks noGrp="1"/>
          </p:cNvSpPr>
          <p:nvPr>
            <p:ph type="title"/>
          </p:nvPr>
        </p:nvSpPr>
        <p:spPr/>
        <p:txBody>
          <a:bodyPr/>
          <a:lstStyle/>
          <a:p>
            <a:r>
              <a:rPr lang="en-US" dirty="0"/>
              <a:t>Classical problems on Synchronization</a:t>
            </a:r>
            <a:endParaRPr lang="en-IN" dirty="0"/>
          </a:p>
        </p:txBody>
      </p:sp>
      <p:sp>
        <p:nvSpPr>
          <p:cNvPr id="3" name="Content Placeholder 2">
            <a:extLst>
              <a:ext uri="{FF2B5EF4-FFF2-40B4-BE49-F238E27FC236}">
                <a16:creationId xmlns:a16="http://schemas.microsoft.com/office/drawing/2014/main" id="{8458C6F2-561D-47AF-AA3B-D3CDB010B842}"/>
              </a:ext>
            </a:extLst>
          </p:cNvPr>
          <p:cNvSpPr>
            <a:spLocks noGrp="1"/>
          </p:cNvSpPr>
          <p:nvPr>
            <p:ph idx="1"/>
          </p:nvPr>
        </p:nvSpPr>
        <p:spPr>
          <a:xfrm>
            <a:off x="677334" y="2160589"/>
            <a:ext cx="8596668" cy="4697411"/>
          </a:xfrm>
        </p:spPr>
        <p:txBody>
          <a:bodyPr>
            <a:normAutofit/>
          </a:bodyPr>
          <a:lstStyle/>
          <a:p>
            <a:pPr marL="0" indent="0">
              <a:buNone/>
            </a:pPr>
            <a:r>
              <a:rPr lang="en-US" sz="2000" dirty="0"/>
              <a:t>	Here we will discuss about various classic problem of 	synchronization.</a:t>
            </a:r>
          </a:p>
          <a:p>
            <a:pPr marL="0" indent="0">
              <a:buNone/>
            </a:pPr>
            <a:r>
              <a:rPr lang="en-US" sz="2000" dirty="0"/>
              <a:t>	Semaphore can be used in other synchronization problems besides 	Mutual 	Exclusion.</a:t>
            </a:r>
          </a:p>
          <a:p>
            <a:pPr marL="0" indent="0">
              <a:buNone/>
            </a:pPr>
            <a:r>
              <a:rPr lang="en-US" sz="2000" dirty="0"/>
              <a:t>	Below are some of the classical problem depicting flaws of process 	</a:t>
            </a:r>
            <a:r>
              <a:rPr lang="en-US" sz="2000" dirty="0" err="1"/>
              <a:t>synchronaization</a:t>
            </a:r>
            <a:r>
              <a:rPr lang="en-US" sz="2000" dirty="0"/>
              <a:t> in systems where cooperating processes are 	present.</a:t>
            </a:r>
          </a:p>
          <a:p>
            <a:pPr marL="0" indent="0">
              <a:buNone/>
            </a:pPr>
            <a:r>
              <a:rPr lang="en-US" sz="2000" dirty="0"/>
              <a:t>	We will discuss the following three problems:</a:t>
            </a:r>
          </a:p>
          <a:p>
            <a:pPr marL="914400" lvl="2" indent="0">
              <a:buNone/>
            </a:pPr>
            <a:r>
              <a:rPr lang="en-US" sz="1800" dirty="0"/>
              <a:t>1. Bounded Buffer (Producer-Consumer) Problem</a:t>
            </a:r>
          </a:p>
          <a:p>
            <a:pPr marL="914400" lvl="2" indent="0">
              <a:buNone/>
            </a:pPr>
            <a:r>
              <a:rPr lang="en-US" sz="1800" dirty="0"/>
              <a:t>2. Dining Philosophers Problem</a:t>
            </a:r>
          </a:p>
          <a:p>
            <a:pPr marL="457200" lvl="1" indent="0">
              <a:buNone/>
            </a:pPr>
            <a:r>
              <a:rPr lang="en-US" sz="1800" dirty="0"/>
              <a:t>	3. The Readers Writers Problem</a:t>
            </a:r>
          </a:p>
          <a:p>
            <a:endParaRPr lang="en-IN" dirty="0"/>
          </a:p>
        </p:txBody>
      </p:sp>
      <p:pic>
        <p:nvPicPr>
          <p:cNvPr id="4" name="Page 11">
            <a:hlinkClick r:id="" action="ppaction://media"/>
            <a:extLst>
              <a:ext uri="{FF2B5EF4-FFF2-40B4-BE49-F238E27FC236}">
                <a16:creationId xmlns:a16="http://schemas.microsoft.com/office/drawing/2014/main" id="{11665685-5C0A-4EC9-A00E-B4B8DDBC3F1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69202" y="-1104900"/>
            <a:ext cx="609600" cy="609600"/>
          </a:xfrm>
          <a:prstGeom prst="rect">
            <a:avLst/>
          </a:prstGeom>
        </p:spPr>
      </p:pic>
    </p:spTree>
    <p:extLst>
      <p:ext uri="{BB962C8B-B14F-4D97-AF65-F5344CB8AC3E}">
        <p14:creationId xmlns:p14="http://schemas.microsoft.com/office/powerpoint/2010/main" val="1073992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11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819F3-79C6-4921-9A1E-E45F63957DE5}"/>
              </a:ext>
            </a:extLst>
          </p:cNvPr>
          <p:cNvSpPr>
            <a:spLocks noGrp="1"/>
          </p:cNvSpPr>
          <p:nvPr>
            <p:ph type="title"/>
          </p:nvPr>
        </p:nvSpPr>
        <p:spPr/>
        <p:txBody>
          <a:bodyPr/>
          <a:lstStyle/>
          <a:p>
            <a:r>
              <a:rPr lang="en-IN" dirty="0">
                <a:hlinkClick r:id="rId4"/>
              </a:rPr>
              <a:t>Bounded Buffer Problem</a:t>
            </a:r>
            <a:br>
              <a:rPr lang="en-IN" dirty="0"/>
            </a:br>
            <a:endParaRPr lang="en-IN" dirty="0"/>
          </a:p>
        </p:txBody>
      </p:sp>
      <p:sp>
        <p:nvSpPr>
          <p:cNvPr id="3" name="Content Placeholder 2">
            <a:extLst>
              <a:ext uri="{FF2B5EF4-FFF2-40B4-BE49-F238E27FC236}">
                <a16:creationId xmlns:a16="http://schemas.microsoft.com/office/drawing/2014/main" id="{A0125999-9E23-4224-8780-1113354B8704}"/>
              </a:ext>
            </a:extLst>
          </p:cNvPr>
          <p:cNvSpPr>
            <a:spLocks noGrp="1"/>
          </p:cNvSpPr>
          <p:nvPr>
            <p:ph idx="1"/>
          </p:nvPr>
        </p:nvSpPr>
        <p:spPr>
          <a:xfrm>
            <a:off x="588434" y="1792289"/>
            <a:ext cx="8596668" cy="4697411"/>
          </a:xfrm>
        </p:spPr>
        <p:txBody>
          <a:bodyPr>
            <a:normAutofit/>
          </a:bodyPr>
          <a:lstStyle/>
          <a:p>
            <a:pPr marL="0" indent="0">
              <a:buNone/>
            </a:pPr>
            <a:r>
              <a:rPr lang="en-US" sz="2400" dirty="0"/>
              <a:t>	This problem is </a:t>
            </a:r>
            <a:r>
              <a:rPr lang="en-US" sz="2400" dirty="0" err="1"/>
              <a:t>generalised</a:t>
            </a:r>
            <a:r>
              <a:rPr lang="en-US" sz="2400" dirty="0"/>
              <a:t> in terms of the </a:t>
            </a:r>
            <a:r>
              <a:rPr lang="en-US" sz="2400" b="1" dirty="0"/>
              <a:t>Producer 	Consumer problem</a:t>
            </a:r>
            <a:r>
              <a:rPr lang="en-US" sz="2400" dirty="0"/>
              <a:t>, 	where a </a:t>
            </a:r>
            <a:r>
              <a:rPr lang="en-US" sz="2400" b="1" dirty="0"/>
              <a:t>finite</a:t>
            </a:r>
            <a:r>
              <a:rPr lang="en-US" sz="2400" dirty="0"/>
              <a:t> buffer pool is used 	to exchange messages between producer 	and consumer 	processes.</a:t>
            </a:r>
          </a:p>
          <a:p>
            <a:pPr marL="0" indent="0">
              <a:buNone/>
            </a:pPr>
            <a:endParaRPr lang="en-US" sz="2400" dirty="0"/>
          </a:p>
          <a:p>
            <a:pPr marL="0" indent="0">
              <a:buNone/>
            </a:pPr>
            <a:r>
              <a:rPr lang="en-US" sz="2400" dirty="0"/>
              <a:t>	Because the buffer pool has a maximum size, this 	problem is often called 	the </a:t>
            </a:r>
            <a:r>
              <a:rPr lang="en-US" sz="2400" b="1" dirty="0"/>
              <a:t>Bounded buffer problem</a:t>
            </a:r>
            <a:r>
              <a:rPr lang="en-US" sz="2400" dirty="0"/>
              <a:t>.</a:t>
            </a:r>
          </a:p>
          <a:p>
            <a:pPr marL="0" indent="0">
              <a:buNone/>
            </a:pPr>
            <a:endParaRPr lang="en-US" sz="2400" dirty="0"/>
          </a:p>
          <a:p>
            <a:pPr marL="0" indent="0">
              <a:buNone/>
            </a:pPr>
            <a:r>
              <a:rPr lang="en-US" sz="2400" dirty="0"/>
              <a:t>	Solution to this problem is, creating two counting 	semaphores "full" and 	"empty" to keep track of the 	current number of full and empty buffers 	respectively.</a:t>
            </a:r>
          </a:p>
          <a:p>
            <a:endParaRPr lang="en-IN" sz="2400" dirty="0"/>
          </a:p>
        </p:txBody>
      </p:sp>
      <p:pic>
        <p:nvPicPr>
          <p:cNvPr id="4" name="Page 12">
            <a:hlinkClick r:id="" action="ppaction://media"/>
            <a:extLst>
              <a:ext uri="{FF2B5EF4-FFF2-40B4-BE49-F238E27FC236}">
                <a16:creationId xmlns:a16="http://schemas.microsoft.com/office/drawing/2014/main" id="{9EC62B3B-AD93-4433-92DF-52CF1A4525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85102" y="-896144"/>
            <a:ext cx="609600" cy="609600"/>
          </a:xfrm>
          <a:prstGeom prst="rect">
            <a:avLst/>
          </a:prstGeom>
        </p:spPr>
      </p:pic>
    </p:spTree>
    <p:extLst>
      <p:ext uri="{BB962C8B-B14F-4D97-AF65-F5344CB8AC3E}">
        <p14:creationId xmlns:p14="http://schemas.microsoft.com/office/powerpoint/2010/main" val="1870280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4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270B4-DEF6-4F87-8067-AEB4D9804542}"/>
              </a:ext>
            </a:extLst>
          </p:cNvPr>
          <p:cNvSpPr>
            <a:spLocks noGrp="1"/>
          </p:cNvSpPr>
          <p:nvPr>
            <p:ph type="title"/>
          </p:nvPr>
        </p:nvSpPr>
        <p:spPr/>
        <p:txBody>
          <a:bodyPr/>
          <a:lstStyle/>
          <a:p>
            <a:r>
              <a:rPr lang="en-IN" dirty="0">
                <a:hlinkClick r:id="rId4"/>
              </a:rPr>
              <a:t>Dining Philosophers Problem</a:t>
            </a:r>
            <a:br>
              <a:rPr lang="en-IN" dirty="0"/>
            </a:br>
            <a:endParaRPr lang="en-IN" dirty="0"/>
          </a:p>
        </p:txBody>
      </p:sp>
      <p:sp>
        <p:nvSpPr>
          <p:cNvPr id="3" name="Content Placeholder 2">
            <a:extLst>
              <a:ext uri="{FF2B5EF4-FFF2-40B4-BE49-F238E27FC236}">
                <a16:creationId xmlns:a16="http://schemas.microsoft.com/office/drawing/2014/main" id="{E7E53937-626B-4C8E-88EB-8E9750CF6767}"/>
              </a:ext>
            </a:extLst>
          </p:cNvPr>
          <p:cNvSpPr>
            <a:spLocks noGrp="1"/>
          </p:cNvSpPr>
          <p:nvPr>
            <p:ph idx="1"/>
          </p:nvPr>
        </p:nvSpPr>
        <p:spPr>
          <a:xfrm>
            <a:off x="677334" y="1930400"/>
            <a:ext cx="8596668" cy="4697411"/>
          </a:xfrm>
        </p:spPr>
        <p:txBody>
          <a:bodyPr/>
          <a:lstStyle/>
          <a:p>
            <a:pPr marL="0" indent="0">
              <a:buNone/>
            </a:pPr>
            <a:r>
              <a:rPr lang="en-US" dirty="0"/>
              <a:t>	</a:t>
            </a:r>
            <a:r>
              <a:rPr lang="en-US" sz="2400" dirty="0"/>
              <a:t>The dining philosopher's problem involves the allocation 	of limited resources 	to a group of processes in a 	deadlock-free and starvation-free manner.</a:t>
            </a:r>
          </a:p>
          <a:p>
            <a:pPr marL="0" indent="0">
              <a:buNone/>
            </a:pPr>
            <a:endParaRPr lang="en-US" sz="2400" dirty="0"/>
          </a:p>
          <a:p>
            <a:pPr marL="0" indent="0">
              <a:buNone/>
            </a:pPr>
            <a:r>
              <a:rPr lang="en-US" sz="2400" dirty="0"/>
              <a:t>	There are five philosophers sitting around a table, in 	which there are five 	chopsticks/forks kept beside them 	and a bowl of rice in the </a:t>
            </a:r>
            <a:r>
              <a:rPr lang="en-US" sz="2400" dirty="0" err="1"/>
              <a:t>centre</a:t>
            </a:r>
            <a:r>
              <a:rPr lang="en-US" sz="2400" dirty="0"/>
              <a:t>, When a 	philosopher 	wants to eat, he uses two chopsticks - one from their left 	and 	one from their right. When a philosopher wants to 	think, he keeps down both 	chopsticks at their original 	place.</a:t>
            </a:r>
          </a:p>
          <a:p>
            <a:endParaRPr lang="en-IN" dirty="0"/>
          </a:p>
        </p:txBody>
      </p:sp>
      <p:pic>
        <p:nvPicPr>
          <p:cNvPr id="4" name="Page 13">
            <a:hlinkClick r:id="" action="ppaction://media"/>
            <a:extLst>
              <a:ext uri="{FF2B5EF4-FFF2-40B4-BE49-F238E27FC236}">
                <a16:creationId xmlns:a16="http://schemas.microsoft.com/office/drawing/2014/main" id="{BAFBAA2C-389E-4AE5-8C12-D73D7C5761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56600" y="-1181100"/>
            <a:ext cx="609600" cy="609600"/>
          </a:xfrm>
          <a:prstGeom prst="rect">
            <a:avLst/>
          </a:prstGeom>
        </p:spPr>
      </p:pic>
    </p:spTree>
    <p:extLst>
      <p:ext uri="{BB962C8B-B14F-4D97-AF65-F5344CB8AC3E}">
        <p14:creationId xmlns:p14="http://schemas.microsoft.com/office/powerpoint/2010/main" val="3194787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147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17E2A-A178-4424-91E2-D1A548C6FDFF}"/>
              </a:ext>
            </a:extLst>
          </p:cNvPr>
          <p:cNvSpPr>
            <a:spLocks noGrp="1"/>
          </p:cNvSpPr>
          <p:nvPr>
            <p:ph type="title"/>
          </p:nvPr>
        </p:nvSpPr>
        <p:spPr/>
        <p:txBody>
          <a:bodyPr/>
          <a:lstStyle/>
          <a:p>
            <a:r>
              <a:rPr lang="en-IN" dirty="0">
                <a:hlinkClick r:id="rId4"/>
              </a:rPr>
              <a:t>The Readers Writers Problem</a:t>
            </a:r>
            <a:br>
              <a:rPr lang="en-IN" dirty="0"/>
            </a:br>
            <a:endParaRPr lang="en-IN" dirty="0"/>
          </a:p>
        </p:txBody>
      </p:sp>
      <p:sp>
        <p:nvSpPr>
          <p:cNvPr id="3" name="Content Placeholder 2">
            <a:extLst>
              <a:ext uri="{FF2B5EF4-FFF2-40B4-BE49-F238E27FC236}">
                <a16:creationId xmlns:a16="http://schemas.microsoft.com/office/drawing/2014/main" id="{66DDA2A3-30C9-4CF3-930B-51DE10A8ABA6}"/>
              </a:ext>
            </a:extLst>
          </p:cNvPr>
          <p:cNvSpPr>
            <a:spLocks noGrp="1"/>
          </p:cNvSpPr>
          <p:nvPr>
            <p:ph idx="1"/>
          </p:nvPr>
        </p:nvSpPr>
        <p:spPr>
          <a:xfrm>
            <a:off x="677334" y="1930400"/>
            <a:ext cx="8596668" cy="3880773"/>
          </a:xfrm>
        </p:spPr>
        <p:txBody>
          <a:bodyPr/>
          <a:lstStyle/>
          <a:p>
            <a:pPr marL="0" indent="0">
              <a:buNone/>
            </a:pPr>
            <a:r>
              <a:rPr lang="en-US" sz="2400" dirty="0"/>
              <a:t>	In this problem there are some processes(called </a:t>
            </a:r>
            <a:r>
              <a:rPr lang="en-US" sz="2400" b="1" dirty="0"/>
              <a:t>readers</a:t>
            </a:r>
            <a:r>
              <a:rPr lang="en-US" sz="2400" dirty="0"/>
              <a:t>) 	that only read the shared data, and never change it, and 	there are other processes(called </a:t>
            </a:r>
            <a:r>
              <a:rPr lang="en-US" sz="2400" b="1" dirty="0"/>
              <a:t>writers</a:t>
            </a:r>
            <a:r>
              <a:rPr lang="en-US" sz="2400" dirty="0"/>
              <a:t>) who may 	change the data in addition to reading, or instead of 	reading it.</a:t>
            </a:r>
          </a:p>
          <a:p>
            <a:pPr marL="0" indent="0">
              <a:buNone/>
            </a:pPr>
            <a:endParaRPr lang="en-US" sz="2400" dirty="0"/>
          </a:p>
          <a:p>
            <a:pPr marL="0" indent="0">
              <a:buNone/>
            </a:pPr>
            <a:r>
              <a:rPr lang="en-US" sz="2400" dirty="0"/>
              <a:t>	There are various type of readers-writers problem, most 	</a:t>
            </a:r>
            <a:r>
              <a:rPr lang="en-US" sz="2400" dirty="0" err="1"/>
              <a:t>centred</a:t>
            </a:r>
            <a:r>
              <a:rPr lang="en-US" sz="2400" dirty="0"/>
              <a:t> on relative priorities of readers and writers.</a:t>
            </a:r>
          </a:p>
          <a:p>
            <a:endParaRPr lang="en-IN" dirty="0"/>
          </a:p>
        </p:txBody>
      </p:sp>
      <p:pic>
        <p:nvPicPr>
          <p:cNvPr id="4" name="Page 14">
            <a:hlinkClick r:id="" action="ppaction://media"/>
            <a:extLst>
              <a:ext uri="{FF2B5EF4-FFF2-40B4-BE49-F238E27FC236}">
                <a16:creationId xmlns:a16="http://schemas.microsoft.com/office/drawing/2014/main" id="{14C1037E-036A-43F0-B89A-D7B14A4311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775700" y="-965200"/>
            <a:ext cx="609600" cy="609600"/>
          </a:xfrm>
          <a:prstGeom prst="rect">
            <a:avLst/>
          </a:prstGeom>
        </p:spPr>
      </p:pic>
    </p:spTree>
    <p:extLst>
      <p:ext uri="{BB962C8B-B14F-4D97-AF65-F5344CB8AC3E}">
        <p14:creationId xmlns:p14="http://schemas.microsoft.com/office/powerpoint/2010/main" val="3637037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8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4B398-8BB4-44FE-960D-A92FBCC7B467}"/>
              </a:ext>
            </a:extLst>
          </p:cNvPr>
          <p:cNvSpPr>
            <a:spLocks noGrp="1"/>
          </p:cNvSpPr>
          <p:nvPr>
            <p:ph type="title"/>
          </p:nvPr>
        </p:nvSpPr>
        <p:spPr/>
        <p:txBody>
          <a:bodyPr/>
          <a:lstStyle/>
          <a:p>
            <a:r>
              <a:rPr lang="en-IN" dirty="0"/>
              <a:t>Limitations of Semaphores</a:t>
            </a:r>
            <a:br>
              <a:rPr lang="en-IN" dirty="0"/>
            </a:br>
            <a:endParaRPr lang="en-IN" dirty="0"/>
          </a:p>
        </p:txBody>
      </p:sp>
      <p:sp>
        <p:nvSpPr>
          <p:cNvPr id="3" name="Content Placeholder 2">
            <a:extLst>
              <a:ext uri="{FF2B5EF4-FFF2-40B4-BE49-F238E27FC236}">
                <a16:creationId xmlns:a16="http://schemas.microsoft.com/office/drawing/2014/main" id="{74E9398E-89EB-4D9C-ABB0-394412A79F33}"/>
              </a:ext>
            </a:extLst>
          </p:cNvPr>
          <p:cNvSpPr>
            <a:spLocks noGrp="1"/>
          </p:cNvSpPr>
          <p:nvPr>
            <p:ph idx="1"/>
          </p:nvPr>
        </p:nvSpPr>
        <p:spPr>
          <a:xfrm>
            <a:off x="677334" y="1778000"/>
            <a:ext cx="8596668" cy="5079999"/>
          </a:xfrm>
        </p:spPr>
        <p:txBody>
          <a:bodyPr>
            <a:normAutofit/>
          </a:bodyPr>
          <a:lstStyle/>
          <a:p>
            <a:r>
              <a:rPr lang="en-US" sz="2800" b="1" dirty="0"/>
              <a:t>Priority Inversion</a:t>
            </a:r>
            <a:r>
              <a:rPr lang="en-US" sz="2800" dirty="0"/>
              <a:t> is a big limitation of semaphores.</a:t>
            </a:r>
          </a:p>
          <a:p>
            <a:r>
              <a:rPr lang="en-US" sz="2800" dirty="0"/>
              <a:t>Their use is not enforced, but is by convention only.</a:t>
            </a:r>
          </a:p>
          <a:p>
            <a:r>
              <a:rPr lang="en-US" sz="2800" dirty="0"/>
              <a:t>With improper use, a process may block indefinitely. Such a situation is called </a:t>
            </a:r>
            <a:r>
              <a:rPr lang="en-US" sz="2800" b="1" dirty="0"/>
              <a:t>Deadlock</a:t>
            </a:r>
            <a:r>
              <a:rPr lang="en-US" sz="2800"/>
              <a:t>. </a:t>
            </a:r>
            <a:endParaRPr lang="en-IN" dirty="0"/>
          </a:p>
        </p:txBody>
      </p:sp>
      <p:pic>
        <p:nvPicPr>
          <p:cNvPr id="4" name="Page 15">
            <a:hlinkClick r:id="" action="ppaction://media"/>
            <a:extLst>
              <a:ext uri="{FF2B5EF4-FFF2-40B4-BE49-F238E27FC236}">
                <a16:creationId xmlns:a16="http://schemas.microsoft.com/office/drawing/2014/main" id="{F8D98C37-698A-49E1-878D-123D183D7C5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69202" y="-1130300"/>
            <a:ext cx="609600" cy="609600"/>
          </a:xfrm>
          <a:prstGeom prst="rect">
            <a:avLst/>
          </a:prstGeom>
        </p:spPr>
      </p:pic>
    </p:spTree>
    <p:extLst>
      <p:ext uri="{BB962C8B-B14F-4D97-AF65-F5344CB8AC3E}">
        <p14:creationId xmlns:p14="http://schemas.microsoft.com/office/powerpoint/2010/main" val="3897560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1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383BB-A54B-49B8-880A-E58991AA0E58}"/>
              </a:ext>
            </a:extLst>
          </p:cNvPr>
          <p:cNvSpPr>
            <a:spLocks noGrp="1"/>
          </p:cNvSpPr>
          <p:nvPr>
            <p:ph type="title"/>
          </p:nvPr>
        </p:nvSpPr>
        <p:spPr/>
        <p:txBody>
          <a:bodyPr/>
          <a:lstStyle/>
          <a:p>
            <a:r>
              <a:rPr lang="en-US" dirty="0"/>
              <a:t>Process Synchronization</a:t>
            </a:r>
            <a:endParaRPr lang="en-IN" dirty="0"/>
          </a:p>
        </p:txBody>
      </p:sp>
      <p:sp>
        <p:nvSpPr>
          <p:cNvPr id="3" name="Content Placeholder 2">
            <a:extLst>
              <a:ext uri="{FF2B5EF4-FFF2-40B4-BE49-F238E27FC236}">
                <a16:creationId xmlns:a16="http://schemas.microsoft.com/office/drawing/2014/main" id="{759200F8-E037-43E0-8D3D-687352D1DED6}"/>
              </a:ext>
            </a:extLst>
          </p:cNvPr>
          <p:cNvSpPr>
            <a:spLocks noGrp="1"/>
          </p:cNvSpPr>
          <p:nvPr>
            <p:ph idx="1"/>
          </p:nvPr>
        </p:nvSpPr>
        <p:spPr/>
        <p:txBody>
          <a:bodyPr>
            <a:normAutofit/>
          </a:bodyPr>
          <a:lstStyle/>
          <a:p>
            <a:r>
              <a:rPr lang="en-US" sz="2800" dirty="0"/>
              <a:t>Process Synchronization means sharing system resources by processes in a such a way that, Concurrent access to shared data is handled thereby minimizing the chance of inconsistent data. Maintaining data consistency demands mechanisms to ensure synchronized execution of cooperating processes.</a:t>
            </a:r>
            <a:endParaRPr lang="en-IN" sz="2800" dirty="0"/>
          </a:p>
        </p:txBody>
      </p:sp>
      <p:pic>
        <p:nvPicPr>
          <p:cNvPr id="4" name="Page 2">
            <a:hlinkClick r:id="" action="ppaction://media"/>
            <a:extLst>
              <a:ext uri="{FF2B5EF4-FFF2-40B4-BE49-F238E27FC236}">
                <a16:creationId xmlns:a16="http://schemas.microsoft.com/office/drawing/2014/main" id="{0700ADA0-A452-468C-8380-28593FA35E3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74002" y="-711200"/>
            <a:ext cx="609600" cy="609600"/>
          </a:xfrm>
          <a:prstGeom prst="rect">
            <a:avLst/>
          </a:prstGeom>
        </p:spPr>
      </p:pic>
    </p:spTree>
    <p:extLst>
      <p:ext uri="{BB962C8B-B14F-4D97-AF65-F5344CB8AC3E}">
        <p14:creationId xmlns:p14="http://schemas.microsoft.com/office/powerpoint/2010/main" val="763483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8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02BA2-F8DA-4CC6-A1FF-217AB47378BF}"/>
              </a:ext>
            </a:extLst>
          </p:cNvPr>
          <p:cNvSpPr>
            <a:spLocks noGrp="1"/>
          </p:cNvSpPr>
          <p:nvPr>
            <p:ph type="title"/>
          </p:nvPr>
        </p:nvSpPr>
        <p:spPr/>
        <p:txBody>
          <a:bodyPr/>
          <a:lstStyle/>
          <a:p>
            <a:r>
              <a:rPr lang="en-US" dirty="0"/>
              <a:t>Critical Section Problem</a:t>
            </a:r>
            <a:endParaRPr lang="en-IN" dirty="0"/>
          </a:p>
        </p:txBody>
      </p:sp>
      <p:sp>
        <p:nvSpPr>
          <p:cNvPr id="3" name="Content Placeholder 2">
            <a:extLst>
              <a:ext uri="{FF2B5EF4-FFF2-40B4-BE49-F238E27FC236}">
                <a16:creationId xmlns:a16="http://schemas.microsoft.com/office/drawing/2014/main" id="{2CFE1926-817D-4875-92D3-5916CEAFF7F2}"/>
              </a:ext>
            </a:extLst>
          </p:cNvPr>
          <p:cNvSpPr>
            <a:spLocks noGrp="1"/>
          </p:cNvSpPr>
          <p:nvPr>
            <p:ph idx="1"/>
          </p:nvPr>
        </p:nvSpPr>
        <p:spPr>
          <a:xfrm>
            <a:off x="677334" y="1498601"/>
            <a:ext cx="8326966" cy="4542762"/>
          </a:xfrm>
        </p:spPr>
        <p:txBody>
          <a:bodyPr/>
          <a:lstStyle/>
          <a:p>
            <a:r>
              <a:rPr lang="en-US" dirty="0"/>
              <a:t>A Critical Section is a code segment that accesses shared variables and has to be executed as an atomic action. It means that in a group of cooperating processes, at a given point of time, only one process must be executing its critical section. If any other process also wants to execute its critical section, it must wait until the first one finishes.</a:t>
            </a:r>
          </a:p>
          <a:p>
            <a:br>
              <a:rPr lang="en-US" dirty="0"/>
            </a:br>
            <a:endParaRPr lang="en-IN" dirty="0"/>
          </a:p>
        </p:txBody>
      </p:sp>
      <p:pic>
        <p:nvPicPr>
          <p:cNvPr id="5" name="Picture 4">
            <a:extLst>
              <a:ext uri="{FF2B5EF4-FFF2-40B4-BE49-F238E27FC236}">
                <a16:creationId xmlns:a16="http://schemas.microsoft.com/office/drawing/2014/main" id="{63257EEF-E11A-4127-80AF-E339C5B57444}"/>
              </a:ext>
            </a:extLst>
          </p:cNvPr>
          <p:cNvPicPr>
            <a:picLocks noChangeAspect="1"/>
          </p:cNvPicPr>
          <p:nvPr/>
        </p:nvPicPr>
        <p:blipFill>
          <a:blip r:embed="rId4"/>
          <a:stretch>
            <a:fillRect/>
          </a:stretch>
        </p:blipFill>
        <p:spPr>
          <a:xfrm>
            <a:off x="1673225" y="3092450"/>
            <a:ext cx="5238750" cy="3390900"/>
          </a:xfrm>
          <a:prstGeom prst="rect">
            <a:avLst/>
          </a:prstGeom>
        </p:spPr>
      </p:pic>
      <p:pic>
        <p:nvPicPr>
          <p:cNvPr id="4" name="Page 3">
            <a:hlinkClick r:id="" action="ppaction://media"/>
            <a:extLst>
              <a:ext uri="{FF2B5EF4-FFF2-40B4-BE49-F238E27FC236}">
                <a16:creationId xmlns:a16="http://schemas.microsoft.com/office/drawing/2014/main" id="{5CAA9F5A-35D6-4431-B41C-83D6DD8111C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20300" y="-609600"/>
            <a:ext cx="609600" cy="609600"/>
          </a:xfrm>
          <a:prstGeom prst="rect">
            <a:avLst/>
          </a:prstGeom>
        </p:spPr>
      </p:pic>
    </p:spTree>
    <p:extLst>
      <p:ext uri="{BB962C8B-B14F-4D97-AF65-F5344CB8AC3E}">
        <p14:creationId xmlns:p14="http://schemas.microsoft.com/office/powerpoint/2010/main" val="2612351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92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4F61E-22B7-46A8-B661-76ED1C839F7C}"/>
              </a:ext>
            </a:extLst>
          </p:cNvPr>
          <p:cNvSpPr>
            <a:spLocks noGrp="1"/>
          </p:cNvSpPr>
          <p:nvPr>
            <p:ph type="title"/>
          </p:nvPr>
        </p:nvSpPr>
        <p:spPr/>
        <p:txBody>
          <a:bodyPr/>
          <a:lstStyle/>
          <a:p>
            <a:r>
              <a:rPr lang="en-US" dirty="0"/>
              <a:t>Solution to Critical Section Problem</a:t>
            </a:r>
            <a:endParaRPr lang="en-IN" dirty="0"/>
          </a:p>
        </p:txBody>
      </p:sp>
      <p:sp>
        <p:nvSpPr>
          <p:cNvPr id="3" name="Content Placeholder 2">
            <a:extLst>
              <a:ext uri="{FF2B5EF4-FFF2-40B4-BE49-F238E27FC236}">
                <a16:creationId xmlns:a16="http://schemas.microsoft.com/office/drawing/2014/main" id="{5BC6519C-3188-400D-8BD8-BAAF4662FDDD}"/>
              </a:ext>
            </a:extLst>
          </p:cNvPr>
          <p:cNvSpPr>
            <a:spLocks noGrp="1"/>
          </p:cNvSpPr>
          <p:nvPr>
            <p:ph idx="1"/>
          </p:nvPr>
        </p:nvSpPr>
        <p:spPr/>
        <p:txBody>
          <a:bodyPr>
            <a:normAutofit fontScale="85000" lnSpcReduction="10000"/>
          </a:bodyPr>
          <a:lstStyle/>
          <a:p>
            <a:pPr marL="0" indent="0">
              <a:buNone/>
            </a:pPr>
            <a:r>
              <a:rPr lang="en-US" dirty="0"/>
              <a:t>	</a:t>
            </a:r>
            <a:r>
              <a:rPr lang="en-US" sz="1900" dirty="0"/>
              <a:t>A solution to the critical section problem must satisfy the following three 	conditions:</a:t>
            </a:r>
          </a:p>
          <a:p>
            <a:pPr marL="0" indent="0">
              <a:buNone/>
            </a:pPr>
            <a:endParaRPr lang="en-US" sz="1900" dirty="0"/>
          </a:p>
          <a:p>
            <a:r>
              <a:rPr lang="en-US" sz="1900" dirty="0"/>
              <a:t>Mutual Exclusion: Out of a group of cooperating processes, only one process can be in its critical section at a given point of time.</a:t>
            </a:r>
          </a:p>
          <a:p>
            <a:r>
              <a:rPr lang="en-US" sz="1900" dirty="0"/>
              <a:t>Progress: If no process is in its critical section, and if one or more threads want to execute their critical section then any one of these threads must be allowed to get into its critical section.</a:t>
            </a:r>
          </a:p>
          <a:p>
            <a:r>
              <a:rPr lang="en-US" sz="1900" dirty="0"/>
              <a:t>Bounded Waiting: After a process makes a request for getting into its critical section, there is a limit for how many other processes can get into their critical section, before this process's request is granted. So after the limit is reached, system must grant the process permission to get into its critical section.</a:t>
            </a:r>
          </a:p>
          <a:p>
            <a:pPr marL="0" indent="0">
              <a:buNone/>
            </a:pPr>
            <a:br>
              <a:rPr lang="en-US" dirty="0"/>
            </a:br>
            <a:endParaRPr lang="en-US" dirty="0"/>
          </a:p>
          <a:p>
            <a:endParaRPr lang="en-US" dirty="0"/>
          </a:p>
          <a:p>
            <a:endParaRPr lang="en-IN" dirty="0"/>
          </a:p>
        </p:txBody>
      </p:sp>
      <p:pic>
        <p:nvPicPr>
          <p:cNvPr id="4" name="Page 4">
            <a:hlinkClick r:id="" action="ppaction://media"/>
            <a:extLst>
              <a:ext uri="{FF2B5EF4-FFF2-40B4-BE49-F238E27FC236}">
                <a16:creationId xmlns:a16="http://schemas.microsoft.com/office/drawing/2014/main" id="{09F5A278-5FDB-4A0B-B7DD-4391BF776C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118600" y="-1066800"/>
            <a:ext cx="609600" cy="609600"/>
          </a:xfrm>
          <a:prstGeom prst="rect">
            <a:avLst/>
          </a:prstGeom>
        </p:spPr>
      </p:pic>
    </p:spTree>
    <p:extLst>
      <p:ext uri="{BB962C8B-B14F-4D97-AF65-F5344CB8AC3E}">
        <p14:creationId xmlns:p14="http://schemas.microsoft.com/office/powerpoint/2010/main" val="2048140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88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C2BC2-2163-473C-8696-B434BA382AC0}"/>
              </a:ext>
            </a:extLst>
          </p:cNvPr>
          <p:cNvSpPr>
            <a:spLocks noGrp="1"/>
          </p:cNvSpPr>
          <p:nvPr>
            <p:ph type="title"/>
          </p:nvPr>
        </p:nvSpPr>
        <p:spPr/>
        <p:txBody>
          <a:bodyPr/>
          <a:lstStyle/>
          <a:p>
            <a:r>
              <a:rPr lang="en-US" dirty="0"/>
              <a:t>Semaphore</a:t>
            </a:r>
            <a:endParaRPr lang="en-IN" dirty="0"/>
          </a:p>
        </p:txBody>
      </p:sp>
      <p:sp>
        <p:nvSpPr>
          <p:cNvPr id="8" name="Rectangle 5">
            <a:extLst>
              <a:ext uri="{FF2B5EF4-FFF2-40B4-BE49-F238E27FC236}">
                <a16:creationId xmlns:a16="http://schemas.microsoft.com/office/drawing/2014/main" id="{4C806F9C-D931-4C90-9DA5-D9B9555499E8}"/>
              </a:ext>
            </a:extLst>
          </p:cNvPr>
          <p:cNvSpPr>
            <a:spLocks noGrp="1" noChangeArrowheads="1"/>
          </p:cNvSpPr>
          <p:nvPr>
            <p:ph idx="1"/>
          </p:nvPr>
        </p:nvSpPr>
        <p:spPr bwMode="auto">
          <a:xfrm>
            <a:off x="486834" y="2115066"/>
            <a:ext cx="9520766" cy="3416320"/>
          </a:xfrm>
          <a:prstGeom prst="rect">
            <a:avLst/>
          </a:prstGeom>
          <a:solidFill>
            <a:srgbClr val="F9F2F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333333"/>
                </a:solidFill>
                <a:effectLst/>
                <a:latin typeface="noto sans"/>
              </a:rPr>
              <a:t>In 1965, Dijkstra proposed a new and very significant technique for managing concurrent processes by using the value of a simple integer variable to synchronize the progress of interacting processes.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333333"/>
                </a:solidFill>
                <a:effectLst/>
                <a:latin typeface="noto sans"/>
              </a:rPr>
              <a:t>This integer variable is called </a:t>
            </a:r>
            <a:r>
              <a:rPr kumimoji="0" lang="en-US" altLang="en-US" sz="2400" b="1" i="0" u="none" strike="noStrike" cap="none" normalizeH="0" baseline="0" dirty="0">
                <a:ln>
                  <a:noFill/>
                </a:ln>
                <a:solidFill>
                  <a:srgbClr val="333333"/>
                </a:solidFill>
                <a:effectLst/>
                <a:latin typeface="noto sans"/>
              </a:rPr>
              <a:t>semaphore</a:t>
            </a:r>
            <a:r>
              <a:rPr kumimoji="0" lang="en-US" altLang="en-US" sz="2400" b="0" i="0" u="none" strike="noStrike" cap="none" normalizeH="0" baseline="0" dirty="0">
                <a:ln>
                  <a:noFill/>
                </a:ln>
                <a:solidFill>
                  <a:srgbClr val="333333"/>
                </a:solidFill>
                <a:effectLst/>
                <a:latin typeface="noto sans"/>
              </a:rPr>
              <a:t>. So it is basically a synchronizing tool and is accessed only through two low standard atomic operations, </a:t>
            </a:r>
            <a:r>
              <a:rPr kumimoji="0" lang="en-US" altLang="en-US" sz="2400" b="1" i="0" u="none" strike="noStrike" cap="none" normalizeH="0" baseline="0" dirty="0">
                <a:ln>
                  <a:noFill/>
                </a:ln>
                <a:solidFill>
                  <a:srgbClr val="333333"/>
                </a:solidFill>
                <a:effectLst/>
                <a:latin typeface="noto sans"/>
              </a:rPr>
              <a:t>wait</a:t>
            </a:r>
            <a:r>
              <a:rPr kumimoji="0" lang="en-US" altLang="en-US" sz="2400" b="0" i="0" u="none" strike="noStrike" cap="none" normalizeH="0" baseline="0" dirty="0">
                <a:ln>
                  <a:noFill/>
                </a:ln>
                <a:solidFill>
                  <a:srgbClr val="333333"/>
                </a:solidFill>
                <a:effectLst/>
                <a:latin typeface="noto sans"/>
              </a:rPr>
              <a:t> and </a:t>
            </a:r>
            <a:r>
              <a:rPr kumimoji="0" lang="en-US" altLang="en-US" sz="2400" b="1" i="0" u="none" strike="noStrike" cap="none" normalizeH="0" baseline="0" dirty="0">
                <a:ln>
                  <a:noFill/>
                </a:ln>
                <a:solidFill>
                  <a:srgbClr val="333333"/>
                </a:solidFill>
                <a:effectLst/>
                <a:latin typeface="noto sans"/>
              </a:rPr>
              <a:t>signal</a:t>
            </a:r>
            <a:r>
              <a:rPr kumimoji="0" lang="en-US" altLang="en-US" sz="2400" b="0" i="0" u="none" strike="noStrike" cap="none" normalizeH="0" baseline="0" dirty="0">
                <a:ln>
                  <a:noFill/>
                </a:ln>
                <a:solidFill>
                  <a:srgbClr val="333333"/>
                </a:solidFill>
                <a:effectLst/>
                <a:latin typeface="noto sans"/>
              </a:rPr>
              <a:t> designated by </a:t>
            </a:r>
            <a:r>
              <a:rPr kumimoji="0" lang="en-US" altLang="en-US" sz="2400" b="0" i="0" u="none" strike="noStrike" cap="none" normalizeH="0" baseline="0" dirty="0">
                <a:ln>
                  <a:noFill/>
                </a:ln>
                <a:solidFill>
                  <a:srgbClr val="C7254E"/>
                </a:solidFill>
                <a:effectLst/>
                <a:latin typeface="Monaco"/>
              </a:rPr>
              <a:t>P(S)</a:t>
            </a:r>
            <a:r>
              <a:rPr kumimoji="0" lang="en-US" altLang="en-US" sz="2400" b="0" i="0" u="none" strike="noStrike" cap="none" normalizeH="0" baseline="0" dirty="0">
                <a:ln>
                  <a:noFill/>
                </a:ln>
                <a:solidFill>
                  <a:srgbClr val="333333"/>
                </a:solidFill>
                <a:effectLst/>
                <a:latin typeface="noto sans"/>
              </a:rPr>
              <a:t> and </a:t>
            </a:r>
            <a:r>
              <a:rPr kumimoji="0" lang="en-US" altLang="en-US" sz="2400" b="0" i="0" u="none" strike="noStrike" cap="none" normalizeH="0" baseline="0" dirty="0">
                <a:ln>
                  <a:noFill/>
                </a:ln>
                <a:solidFill>
                  <a:srgbClr val="C7254E"/>
                </a:solidFill>
                <a:effectLst/>
                <a:latin typeface="Monaco"/>
              </a:rPr>
              <a:t>V(S)</a:t>
            </a:r>
            <a:r>
              <a:rPr kumimoji="0" lang="en-US" altLang="en-US" sz="2400" b="0" i="0" u="none" strike="noStrike" cap="none" normalizeH="0" baseline="0" dirty="0">
                <a:ln>
                  <a:noFill/>
                </a:ln>
                <a:solidFill>
                  <a:srgbClr val="333333"/>
                </a:solidFill>
                <a:effectLst/>
                <a:latin typeface="noto sans"/>
              </a:rPr>
              <a:t> respectively.</a:t>
            </a:r>
            <a:r>
              <a:rPr lang="en-US" altLang="en-US" sz="2400" dirty="0"/>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333333"/>
                </a:solidFill>
                <a:effectLst/>
                <a:latin typeface="noto sans"/>
              </a:rPr>
              <a:t>					In very simple words, </a:t>
            </a:r>
            <a:r>
              <a:rPr kumimoji="0" lang="en-US" altLang="en-US" sz="2400" b="1" i="0" u="none" strike="noStrike" cap="none" normalizeH="0" baseline="0" dirty="0">
                <a:ln>
                  <a:noFill/>
                </a:ln>
                <a:solidFill>
                  <a:srgbClr val="333333"/>
                </a:solidFill>
                <a:effectLst/>
                <a:latin typeface="noto sans"/>
              </a:rPr>
              <a:t>semaphore</a:t>
            </a:r>
            <a:r>
              <a:rPr kumimoji="0" lang="en-US" altLang="en-US" sz="2400" b="0" i="0" u="none" strike="noStrike" cap="none" normalizeH="0" baseline="0" dirty="0">
                <a:ln>
                  <a:noFill/>
                </a:ln>
                <a:solidFill>
                  <a:srgbClr val="333333"/>
                </a:solidFill>
                <a:effectLst/>
                <a:latin typeface="noto sans"/>
              </a:rPr>
              <a:t> is a variable which can hold only a non-negative Integer value, shared between all the threads, with operations </a:t>
            </a:r>
            <a:r>
              <a:rPr kumimoji="0" lang="en-US" altLang="en-US" sz="2400" b="1" i="0" u="none" strike="noStrike" cap="none" normalizeH="0" baseline="0" dirty="0">
                <a:ln>
                  <a:noFill/>
                </a:ln>
                <a:solidFill>
                  <a:srgbClr val="333333"/>
                </a:solidFill>
                <a:effectLst/>
                <a:latin typeface="noto sans"/>
              </a:rPr>
              <a:t>wait</a:t>
            </a:r>
            <a:r>
              <a:rPr kumimoji="0" lang="en-US" altLang="en-US" sz="2400" b="0" i="0" u="none" strike="noStrike" cap="none" normalizeH="0" baseline="0" dirty="0">
                <a:ln>
                  <a:noFill/>
                </a:ln>
                <a:solidFill>
                  <a:srgbClr val="333333"/>
                </a:solidFill>
                <a:effectLst/>
                <a:latin typeface="noto sans"/>
              </a:rPr>
              <a:t> and </a:t>
            </a:r>
            <a:r>
              <a:rPr kumimoji="0" lang="en-US" altLang="en-US" sz="2400" b="1" i="0" u="none" strike="noStrike" cap="none" normalizeH="0" baseline="0" dirty="0">
                <a:ln>
                  <a:noFill/>
                </a:ln>
                <a:solidFill>
                  <a:srgbClr val="333333"/>
                </a:solidFill>
                <a:effectLst/>
                <a:latin typeface="noto sans"/>
              </a:rPr>
              <a:t>signal.</a:t>
            </a:r>
          </a:p>
        </p:txBody>
      </p:sp>
      <p:pic>
        <p:nvPicPr>
          <p:cNvPr id="3" name="Page 5">
            <a:hlinkClick r:id="" action="ppaction://media"/>
            <a:extLst>
              <a:ext uri="{FF2B5EF4-FFF2-40B4-BE49-F238E27FC236}">
                <a16:creationId xmlns:a16="http://schemas.microsoft.com/office/drawing/2014/main" id="{655C0D2C-BEB9-4AE5-A4B8-42BCC4DC6C9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07600" y="-774700"/>
            <a:ext cx="609600" cy="609600"/>
          </a:xfrm>
          <a:prstGeom prst="rect">
            <a:avLst/>
          </a:prstGeom>
        </p:spPr>
      </p:pic>
    </p:spTree>
    <p:extLst>
      <p:ext uri="{BB962C8B-B14F-4D97-AF65-F5344CB8AC3E}">
        <p14:creationId xmlns:p14="http://schemas.microsoft.com/office/powerpoint/2010/main" val="4159966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5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E97E3-E901-4F81-B28F-2F1C293023CC}"/>
              </a:ext>
            </a:extLst>
          </p:cNvPr>
          <p:cNvSpPr>
            <a:spLocks noGrp="1"/>
          </p:cNvSpPr>
          <p:nvPr>
            <p:ph type="title"/>
          </p:nvPr>
        </p:nvSpPr>
        <p:spPr/>
        <p:txBody>
          <a:bodyPr/>
          <a:lstStyle/>
          <a:p>
            <a:r>
              <a:rPr lang="en-US" dirty="0"/>
              <a:t>Wait and Signal</a:t>
            </a:r>
            <a:endParaRPr lang="en-IN" dirty="0"/>
          </a:p>
        </p:txBody>
      </p:sp>
      <p:sp>
        <p:nvSpPr>
          <p:cNvPr id="6" name="Content Placeholder 5">
            <a:extLst>
              <a:ext uri="{FF2B5EF4-FFF2-40B4-BE49-F238E27FC236}">
                <a16:creationId xmlns:a16="http://schemas.microsoft.com/office/drawing/2014/main" id="{0BDDBB08-21DB-4971-8F14-958EE999D00B}"/>
              </a:ext>
            </a:extLst>
          </p:cNvPr>
          <p:cNvSpPr>
            <a:spLocks noGrp="1"/>
          </p:cNvSpPr>
          <p:nvPr>
            <p:ph idx="1"/>
          </p:nvPr>
        </p:nvSpPr>
        <p:spPr/>
        <p:txBody>
          <a:bodyPr/>
          <a:lstStyle/>
          <a:p>
            <a:pPr marL="0" indent="0">
              <a:buNone/>
            </a:pPr>
            <a:r>
              <a:rPr lang="en-US" dirty="0"/>
              <a:t>	</a:t>
            </a:r>
            <a:r>
              <a:rPr lang="en-US" sz="2000" dirty="0"/>
              <a:t>The classical definitions of </a:t>
            </a:r>
            <a:r>
              <a:rPr lang="en-US" sz="2000" b="1" dirty="0"/>
              <a:t>wait</a:t>
            </a:r>
            <a:r>
              <a:rPr lang="en-US" sz="2000" dirty="0"/>
              <a:t> and </a:t>
            </a:r>
            <a:r>
              <a:rPr lang="en-US" sz="2000" b="1" dirty="0"/>
              <a:t>signal</a:t>
            </a:r>
            <a:r>
              <a:rPr lang="en-US" sz="2000" dirty="0"/>
              <a:t> are:</a:t>
            </a:r>
          </a:p>
          <a:p>
            <a:r>
              <a:rPr lang="en-US" sz="2000" b="1" dirty="0"/>
              <a:t>Wait</a:t>
            </a:r>
            <a:r>
              <a:rPr lang="en-US" sz="2000" dirty="0"/>
              <a:t>: Decrements the value of its argument S, as soon as it would become non-negative(greater than or equal to 1).</a:t>
            </a:r>
          </a:p>
          <a:p>
            <a:r>
              <a:rPr lang="en-US" sz="2000" b="1" dirty="0"/>
              <a:t>Signal</a:t>
            </a:r>
            <a:r>
              <a:rPr lang="en-US" sz="2000" dirty="0"/>
              <a:t>: Increments the value of its argument  S, as there is no more process blocked on the queue.</a:t>
            </a:r>
          </a:p>
          <a:p>
            <a:pPr marL="1828800" lvl="4" indent="0">
              <a:buNone/>
            </a:pPr>
            <a:r>
              <a:rPr lang="en-IN" sz="1800" b="1" dirty="0"/>
              <a:t>Wait(s): while s&lt;=0 do no-operation</a:t>
            </a:r>
          </a:p>
          <a:p>
            <a:pPr marL="1828800" lvl="4" indent="0">
              <a:buNone/>
            </a:pPr>
            <a:r>
              <a:rPr lang="en-IN" sz="1800" b="1" dirty="0"/>
              <a:t>		s=s-1</a:t>
            </a:r>
          </a:p>
          <a:p>
            <a:pPr marL="1828800" lvl="4" indent="0">
              <a:buNone/>
            </a:pPr>
            <a:r>
              <a:rPr lang="en-IN" sz="1800" b="1" dirty="0"/>
              <a:t>Signal(s): s=s+1</a:t>
            </a:r>
            <a:endParaRPr lang="en-US" sz="1800" b="1" dirty="0"/>
          </a:p>
        </p:txBody>
      </p:sp>
      <p:pic>
        <p:nvPicPr>
          <p:cNvPr id="3" name="Page 6">
            <a:hlinkClick r:id="" action="ppaction://media"/>
            <a:extLst>
              <a:ext uri="{FF2B5EF4-FFF2-40B4-BE49-F238E27FC236}">
                <a16:creationId xmlns:a16="http://schemas.microsoft.com/office/drawing/2014/main" id="{2FE9B6E9-AA7D-4E32-BDFB-10B8320F3A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410700" y="-762000"/>
            <a:ext cx="609600" cy="609600"/>
          </a:xfrm>
          <a:prstGeom prst="rect">
            <a:avLst/>
          </a:prstGeom>
        </p:spPr>
      </p:pic>
    </p:spTree>
    <p:extLst>
      <p:ext uri="{BB962C8B-B14F-4D97-AF65-F5344CB8AC3E}">
        <p14:creationId xmlns:p14="http://schemas.microsoft.com/office/powerpoint/2010/main" val="618136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624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6A1A5-A096-49D2-A39B-C71E8E435749}"/>
              </a:ext>
            </a:extLst>
          </p:cNvPr>
          <p:cNvSpPr>
            <a:spLocks noGrp="1"/>
          </p:cNvSpPr>
          <p:nvPr>
            <p:ph type="title"/>
          </p:nvPr>
        </p:nvSpPr>
        <p:spPr/>
        <p:txBody>
          <a:bodyPr/>
          <a:lstStyle/>
          <a:p>
            <a:r>
              <a:rPr lang="en-IN" dirty="0"/>
              <a:t>Properties of Semaphores</a:t>
            </a:r>
            <a:br>
              <a:rPr lang="en-IN" dirty="0"/>
            </a:br>
            <a:endParaRPr lang="en-IN" dirty="0"/>
          </a:p>
        </p:txBody>
      </p:sp>
      <p:sp>
        <p:nvSpPr>
          <p:cNvPr id="3" name="Content Placeholder 2">
            <a:extLst>
              <a:ext uri="{FF2B5EF4-FFF2-40B4-BE49-F238E27FC236}">
                <a16:creationId xmlns:a16="http://schemas.microsoft.com/office/drawing/2014/main" id="{8DB714B7-93E0-4828-BAE0-1D468D8E21DE}"/>
              </a:ext>
            </a:extLst>
          </p:cNvPr>
          <p:cNvSpPr>
            <a:spLocks noGrp="1"/>
          </p:cNvSpPr>
          <p:nvPr>
            <p:ph idx="1"/>
          </p:nvPr>
        </p:nvSpPr>
        <p:spPr/>
        <p:txBody>
          <a:bodyPr>
            <a:normAutofit/>
          </a:bodyPr>
          <a:lstStyle/>
          <a:p>
            <a:r>
              <a:rPr lang="en-US" sz="2400" dirty="0"/>
              <a:t>It's simple and always have a non-negative Integer value.</a:t>
            </a:r>
          </a:p>
          <a:p>
            <a:r>
              <a:rPr lang="en-US" sz="2400" dirty="0"/>
              <a:t>Works with many processes.</a:t>
            </a:r>
          </a:p>
          <a:p>
            <a:r>
              <a:rPr lang="en-US" sz="2400" dirty="0"/>
              <a:t>Can have many different critical sections with different semaphores.</a:t>
            </a:r>
          </a:p>
          <a:p>
            <a:r>
              <a:rPr lang="en-US" sz="2400" dirty="0"/>
              <a:t>Each critical section has unique access semaphores.</a:t>
            </a:r>
          </a:p>
          <a:p>
            <a:r>
              <a:rPr lang="en-US" sz="2400" dirty="0"/>
              <a:t>Can permit multiple processes into the critical section at once, if desirable.</a:t>
            </a:r>
          </a:p>
        </p:txBody>
      </p:sp>
      <p:pic>
        <p:nvPicPr>
          <p:cNvPr id="4" name="Page 7">
            <a:hlinkClick r:id="" action="ppaction://media"/>
            <a:extLst>
              <a:ext uri="{FF2B5EF4-FFF2-40B4-BE49-F238E27FC236}">
                <a16:creationId xmlns:a16="http://schemas.microsoft.com/office/drawing/2014/main" id="{C91AB1E1-EFFD-47BC-A6E1-2A70111C502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877300" y="-1054100"/>
            <a:ext cx="609600" cy="609600"/>
          </a:xfrm>
          <a:prstGeom prst="rect">
            <a:avLst/>
          </a:prstGeom>
        </p:spPr>
      </p:pic>
    </p:spTree>
    <p:extLst>
      <p:ext uri="{BB962C8B-B14F-4D97-AF65-F5344CB8AC3E}">
        <p14:creationId xmlns:p14="http://schemas.microsoft.com/office/powerpoint/2010/main" val="3658463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9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EF421-CE9E-493F-A61A-B08915583BD3}"/>
              </a:ext>
            </a:extLst>
          </p:cNvPr>
          <p:cNvSpPr>
            <a:spLocks noGrp="1"/>
          </p:cNvSpPr>
          <p:nvPr>
            <p:ph type="title"/>
          </p:nvPr>
        </p:nvSpPr>
        <p:spPr/>
        <p:txBody>
          <a:bodyPr/>
          <a:lstStyle/>
          <a:p>
            <a:r>
              <a:rPr lang="en-IN" dirty="0"/>
              <a:t>Types of Semaphores</a:t>
            </a:r>
            <a:br>
              <a:rPr lang="en-IN" dirty="0"/>
            </a:br>
            <a:endParaRPr lang="en-IN" dirty="0"/>
          </a:p>
        </p:txBody>
      </p:sp>
      <p:sp>
        <p:nvSpPr>
          <p:cNvPr id="5" name="Content Placeholder 4">
            <a:extLst>
              <a:ext uri="{FF2B5EF4-FFF2-40B4-BE49-F238E27FC236}">
                <a16:creationId xmlns:a16="http://schemas.microsoft.com/office/drawing/2014/main" id="{C256F750-F812-41A6-A343-6C9C1B05AA8B}"/>
              </a:ext>
            </a:extLst>
          </p:cNvPr>
          <p:cNvSpPr>
            <a:spLocks noGrp="1"/>
          </p:cNvSpPr>
          <p:nvPr>
            <p:ph idx="1"/>
          </p:nvPr>
        </p:nvSpPr>
        <p:spPr/>
        <p:txBody>
          <a:bodyPr/>
          <a:lstStyle/>
          <a:p>
            <a:r>
              <a:rPr lang="en-US" sz="2400" dirty="0"/>
              <a:t>Two of the different types of semaphores are:</a:t>
            </a:r>
          </a:p>
          <a:p>
            <a:pPr marL="0" lvl="0" indent="0" defTabSz="914400" eaLnBrk="0" fontAlgn="base" hangingPunct="0">
              <a:spcBef>
                <a:spcPct val="0"/>
              </a:spcBef>
              <a:spcAft>
                <a:spcPct val="0"/>
              </a:spcAft>
              <a:buClrTx/>
              <a:buSzTx/>
              <a:buNone/>
            </a:pPr>
            <a:endParaRPr lang="en-US" altLang="en-US" b="1" dirty="0">
              <a:solidFill>
                <a:srgbClr val="333333"/>
              </a:solidFill>
              <a:latin typeface="noto sans"/>
            </a:endParaRPr>
          </a:p>
          <a:p>
            <a:pPr marL="0" lvl="0" indent="0" defTabSz="914400" eaLnBrk="0" fontAlgn="base" hangingPunct="0">
              <a:spcBef>
                <a:spcPct val="0"/>
              </a:spcBef>
              <a:spcAft>
                <a:spcPct val="0"/>
              </a:spcAft>
              <a:buClrTx/>
              <a:buSzTx/>
              <a:buNone/>
            </a:pPr>
            <a:r>
              <a:rPr lang="en-US" altLang="en-US" sz="2400" b="1" dirty="0">
                <a:solidFill>
                  <a:srgbClr val="333333"/>
                </a:solidFill>
                <a:latin typeface="Arial" panose="020B0604020202020204" pitchFamily="34" charset="0"/>
                <a:cs typeface="Arial" panose="020B0604020202020204" pitchFamily="34" charset="0"/>
              </a:rPr>
              <a:t>1.    Binary Semaphore:</a:t>
            </a:r>
            <a:r>
              <a:rPr lang="en-US" altLang="en-US" sz="2400" b="1" dirty="0">
                <a:solidFill>
                  <a:schemeClr val="tx1"/>
                </a:solidFill>
                <a:latin typeface="Arial" panose="020B0604020202020204" pitchFamily="34" charset="0"/>
                <a:cs typeface="Arial" panose="020B0604020202020204" pitchFamily="34" charset="0"/>
              </a:rPr>
              <a:t> </a:t>
            </a:r>
            <a:r>
              <a:rPr lang="en-US" altLang="en-US" sz="2400" dirty="0">
                <a:solidFill>
                  <a:srgbClr val="333333"/>
                </a:solidFill>
                <a:latin typeface="Arial" panose="020B0604020202020204" pitchFamily="34" charset="0"/>
                <a:cs typeface="Arial" panose="020B0604020202020204" pitchFamily="34" charset="0"/>
              </a:rPr>
              <a:t>It is a special form of semaphore used for implementing mutual exclusion, hence it is   often called a </a:t>
            </a:r>
            <a:r>
              <a:rPr lang="en-US" altLang="en-US" sz="2400" b="1" dirty="0">
                <a:solidFill>
                  <a:srgbClr val="333333"/>
                </a:solidFill>
                <a:latin typeface="Arial" panose="020B0604020202020204" pitchFamily="34" charset="0"/>
                <a:cs typeface="Arial" panose="020B0604020202020204" pitchFamily="34" charset="0"/>
              </a:rPr>
              <a:t>Mutex</a:t>
            </a:r>
            <a:r>
              <a:rPr lang="en-US" altLang="en-US" sz="2400" dirty="0">
                <a:solidFill>
                  <a:srgbClr val="333333"/>
                </a:solidFill>
                <a:latin typeface="Arial" panose="020B0604020202020204" pitchFamily="34" charset="0"/>
                <a:cs typeface="Arial" panose="020B0604020202020204" pitchFamily="34" charset="0"/>
              </a:rPr>
              <a:t>. A binary semaphore is initialized to </a:t>
            </a:r>
            <a:r>
              <a:rPr lang="en-US" altLang="en-US" sz="2400" dirty="0">
                <a:solidFill>
                  <a:srgbClr val="C7254E"/>
                </a:solidFill>
                <a:latin typeface="Arial" panose="020B0604020202020204" pitchFamily="34" charset="0"/>
                <a:cs typeface="Arial" panose="020B0604020202020204" pitchFamily="34" charset="0"/>
              </a:rPr>
              <a:t>1</a:t>
            </a:r>
            <a:r>
              <a:rPr lang="en-US" altLang="en-US" sz="2400" dirty="0">
                <a:solidFill>
                  <a:srgbClr val="333333"/>
                </a:solidFill>
                <a:latin typeface="Arial" panose="020B0604020202020204" pitchFamily="34" charset="0"/>
                <a:cs typeface="Arial" panose="020B0604020202020204" pitchFamily="34" charset="0"/>
              </a:rPr>
              <a:t> and only takes the values 0 and 1 </a:t>
            </a:r>
            <a:r>
              <a:rPr lang="en-US" sz="2400" dirty="0">
                <a:latin typeface="Arial" panose="020B0604020202020204" pitchFamily="34" charset="0"/>
                <a:cs typeface="Arial" panose="020B0604020202020204" pitchFamily="34" charset="0"/>
              </a:rPr>
              <a:t>during execution of a program.</a:t>
            </a:r>
          </a:p>
          <a:p>
            <a:pPr marL="0" lvl="0" indent="0" defTabSz="914400" eaLnBrk="0" fontAlgn="base" hangingPunct="0">
              <a:spcBef>
                <a:spcPct val="0"/>
              </a:spcBef>
              <a:spcAft>
                <a:spcPct val="0"/>
              </a:spcAft>
              <a:buClrTx/>
              <a:buSzTx/>
              <a:buNone/>
            </a:pPr>
            <a:r>
              <a:rPr lang="en-US" altLang="en-US" sz="2400" b="1" dirty="0">
                <a:solidFill>
                  <a:schemeClr val="tx1"/>
                </a:solidFill>
                <a:latin typeface="Arial" panose="020B0604020202020204" pitchFamily="34" charset="0"/>
                <a:cs typeface="Arial" panose="020B0604020202020204" pitchFamily="34" charset="0"/>
              </a:rPr>
              <a:t>2.   Record Based Semaphore: </a:t>
            </a:r>
            <a:r>
              <a:rPr lang="en-US" altLang="en-US" sz="2400" dirty="0">
                <a:solidFill>
                  <a:schemeClr val="tx1"/>
                </a:solidFill>
                <a:latin typeface="Arial" panose="020B0604020202020204" pitchFamily="34" charset="0"/>
                <a:cs typeface="Arial" panose="020B0604020202020204" pitchFamily="34" charset="0"/>
              </a:rPr>
              <a:t>It generally contains a queue of processes and mutex as integer.</a:t>
            </a:r>
          </a:p>
          <a:p>
            <a:pPr marL="0" lvl="0" indent="0" defTabSz="914400" eaLnBrk="0" fontAlgn="base" hangingPunct="0">
              <a:spcBef>
                <a:spcPct val="0"/>
              </a:spcBef>
              <a:spcAft>
                <a:spcPct val="0"/>
              </a:spcAft>
              <a:buClrTx/>
              <a:buSzTx/>
              <a:buNone/>
            </a:pPr>
            <a:endParaRPr lang="en-US" altLang="en-US" sz="1600" b="1" dirty="0">
              <a:solidFill>
                <a:schemeClr val="tx1"/>
              </a:solidFill>
              <a:latin typeface="Arial" panose="020B0604020202020204" pitchFamily="34" charset="0"/>
            </a:endParaRPr>
          </a:p>
          <a:p>
            <a:endParaRPr lang="en-US" dirty="0"/>
          </a:p>
        </p:txBody>
      </p:sp>
      <p:pic>
        <p:nvPicPr>
          <p:cNvPr id="3" name="Page 8">
            <a:hlinkClick r:id="" action="ppaction://media"/>
            <a:extLst>
              <a:ext uri="{FF2B5EF4-FFF2-40B4-BE49-F238E27FC236}">
                <a16:creationId xmlns:a16="http://schemas.microsoft.com/office/drawing/2014/main" id="{E4DB0E41-EEF4-43B8-82B7-50B556349D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969202" y="-952500"/>
            <a:ext cx="609600" cy="609600"/>
          </a:xfrm>
          <a:prstGeom prst="rect">
            <a:avLst/>
          </a:prstGeom>
        </p:spPr>
      </p:pic>
    </p:spTree>
    <p:extLst>
      <p:ext uri="{BB962C8B-B14F-4D97-AF65-F5344CB8AC3E}">
        <p14:creationId xmlns:p14="http://schemas.microsoft.com/office/powerpoint/2010/main" val="915066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4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9214B-49D1-469A-B75A-67F36518B42C}"/>
              </a:ext>
            </a:extLst>
          </p:cNvPr>
          <p:cNvSpPr>
            <a:spLocks noGrp="1"/>
          </p:cNvSpPr>
          <p:nvPr>
            <p:ph type="title"/>
          </p:nvPr>
        </p:nvSpPr>
        <p:spPr/>
        <p:txBody>
          <a:bodyPr/>
          <a:lstStyle/>
          <a:p>
            <a:r>
              <a:rPr lang="en-US" dirty="0"/>
              <a:t>Record Based Semaphore</a:t>
            </a:r>
            <a:endParaRPr lang="en-IN" dirty="0"/>
          </a:p>
        </p:txBody>
      </p:sp>
      <p:sp>
        <p:nvSpPr>
          <p:cNvPr id="3" name="Content Placeholder 2">
            <a:extLst>
              <a:ext uri="{FF2B5EF4-FFF2-40B4-BE49-F238E27FC236}">
                <a16:creationId xmlns:a16="http://schemas.microsoft.com/office/drawing/2014/main" id="{225D7F3C-BFB8-40D2-A5B4-07CE5B03D47A}"/>
              </a:ext>
            </a:extLst>
          </p:cNvPr>
          <p:cNvSpPr>
            <a:spLocks noGrp="1"/>
          </p:cNvSpPr>
          <p:nvPr>
            <p:ph idx="1"/>
          </p:nvPr>
        </p:nvSpPr>
        <p:spPr>
          <a:xfrm>
            <a:off x="677334" y="1511301"/>
            <a:ext cx="8276166" cy="5245100"/>
          </a:xfrm>
        </p:spPr>
        <p:txBody>
          <a:bodyPr>
            <a:normAutofit lnSpcReduction="10000"/>
          </a:bodyPr>
          <a:lstStyle/>
          <a:p>
            <a:pPr marL="0" indent="0">
              <a:spcBef>
                <a:spcPts val="0"/>
              </a:spcBef>
              <a:buNone/>
            </a:pPr>
            <a:r>
              <a:rPr lang="en-US" dirty="0"/>
              <a:t>Type semaphore=record</a:t>
            </a:r>
          </a:p>
          <a:p>
            <a:pPr marL="0" indent="0">
              <a:spcBef>
                <a:spcPts val="0"/>
              </a:spcBef>
              <a:buNone/>
            </a:pPr>
            <a:r>
              <a:rPr lang="en-US" dirty="0"/>
              <a:t>	value : integer</a:t>
            </a:r>
          </a:p>
          <a:p>
            <a:pPr marL="0" indent="0">
              <a:spcBef>
                <a:spcPts val="0"/>
              </a:spcBef>
              <a:buNone/>
            </a:pPr>
            <a:r>
              <a:rPr lang="en-US" dirty="0"/>
              <a:t>	L : List of process</a:t>
            </a:r>
          </a:p>
          <a:p>
            <a:pPr marL="0" indent="0">
              <a:spcBef>
                <a:spcPts val="0"/>
              </a:spcBef>
              <a:buNone/>
            </a:pPr>
            <a:r>
              <a:rPr lang="en-US" dirty="0"/>
              <a:t>End</a:t>
            </a:r>
          </a:p>
          <a:p>
            <a:pPr marL="0" indent="0">
              <a:spcBef>
                <a:spcPts val="0"/>
              </a:spcBef>
              <a:buNone/>
            </a:pPr>
            <a:r>
              <a:rPr lang="en-IN" dirty="0"/>
              <a:t>Var s semaphore</a:t>
            </a:r>
          </a:p>
          <a:p>
            <a:pPr marL="0" indent="0">
              <a:spcBef>
                <a:spcPts val="0"/>
              </a:spcBef>
              <a:buNone/>
            </a:pPr>
            <a:endParaRPr lang="en-US" dirty="0"/>
          </a:p>
          <a:p>
            <a:pPr marL="0" indent="0">
              <a:spcBef>
                <a:spcPts val="0"/>
              </a:spcBef>
              <a:buNone/>
            </a:pPr>
            <a:r>
              <a:rPr lang="en-US" dirty="0"/>
              <a:t>Wait (s) : </a:t>
            </a:r>
            <a:r>
              <a:rPr lang="en-US" dirty="0" err="1"/>
              <a:t>s.value</a:t>
            </a:r>
            <a:r>
              <a:rPr lang="en-US" dirty="0"/>
              <a:t> = </a:t>
            </a:r>
            <a:r>
              <a:rPr lang="en-US" dirty="0" err="1"/>
              <a:t>s.value</a:t>
            </a:r>
            <a:r>
              <a:rPr lang="en-US" dirty="0"/>
              <a:t> – 1</a:t>
            </a:r>
          </a:p>
          <a:p>
            <a:pPr marL="0" indent="0">
              <a:spcBef>
                <a:spcPts val="0"/>
              </a:spcBef>
              <a:buNone/>
            </a:pPr>
            <a:r>
              <a:rPr lang="en-US" dirty="0"/>
              <a:t>		if </a:t>
            </a:r>
            <a:r>
              <a:rPr lang="en-US" dirty="0" err="1"/>
              <a:t>s.value</a:t>
            </a:r>
            <a:r>
              <a:rPr lang="en-US" dirty="0"/>
              <a:t> &lt; 0</a:t>
            </a:r>
          </a:p>
          <a:p>
            <a:pPr marL="0" indent="0">
              <a:spcBef>
                <a:spcPts val="0"/>
              </a:spcBef>
              <a:buNone/>
            </a:pPr>
            <a:r>
              <a:rPr lang="en-US" dirty="0"/>
              <a:t>			then begin</a:t>
            </a:r>
          </a:p>
          <a:p>
            <a:pPr marL="0" indent="0">
              <a:spcBef>
                <a:spcPts val="0"/>
              </a:spcBef>
              <a:buNone/>
            </a:pPr>
            <a:r>
              <a:rPr lang="en-US" dirty="0"/>
              <a:t>				add the process to </a:t>
            </a:r>
            <a:r>
              <a:rPr lang="en-US" dirty="0" err="1"/>
              <a:t>s.L</a:t>
            </a:r>
            <a:endParaRPr lang="en-US" dirty="0"/>
          </a:p>
          <a:p>
            <a:pPr marL="0" indent="0">
              <a:spcBef>
                <a:spcPts val="0"/>
              </a:spcBef>
              <a:buNone/>
            </a:pPr>
            <a:r>
              <a:rPr lang="en-US" dirty="0"/>
              <a:t>				block</a:t>
            </a:r>
          </a:p>
          <a:p>
            <a:pPr marL="0" indent="0">
              <a:spcBef>
                <a:spcPts val="0"/>
              </a:spcBef>
              <a:buNone/>
            </a:pPr>
            <a:r>
              <a:rPr lang="en-US" dirty="0"/>
              <a:t>			end</a:t>
            </a:r>
          </a:p>
          <a:p>
            <a:pPr marL="0" indent="0">
              <a:spcBef>
                <a:spcPts val="0"/>
              </a:spcBef>
              <a:buNone/>
            </a:pPr>
            <a:endParaRPr lang="en-US" dirty="0"/>
          </a:p>
          <a:p>
            <a:pPr marL="0" indent="0">
              <a:spcBef>
                <a:spcPts val="0"/>
              </a:spcBef>
              <a:buNone/>
            </a:pPr>
            <a:r>
              <a:rPr lang="en-US" dirty="0"/>
              <a:t>Signal (s) : </a:t>
            </a:r>
            <a:r>
              <a:rPr lang="en-US" dirty="0" err="1"/>
              <a:t>s.value</a:t>
            </a:r>
            <a:r>
              <a:rPr lang="en-US" dirty="0"/>
              <a:t> = </a:t>
            </a:r>
            <a:r>
              <a:rPr lang="en-US" dirty="0" err="1"/>
              <a:t>s.value</a:t>
            </a:r>
            <a:r>
              <a:rPr lang="en-US" dirty="0"/>
              <a:t> + 1</a:t>
            </a:r>
          </a:p>
          <a:p>
            <a:pPr marL="0" indent="0">
              <a:spcBef>
                <a:spcPts val="0"/>
              </a:spcBef>
              <a:buNone/>
            </a:pPr>
            <a:r>
              <a:rPr lang="en-US" dirty="0"/>
              <a:t>		if </a:t>
            </a:r>
            <a:r>
              <a:rPr lang="en-US" dirty="0" err="1"/>
              <a:t>s.value</a:t>
            </a:r>
            <a:r>
              <a:rPr lang="en-US" dirty="0"/>
              <a:t> &lt;= 0</a:t>
            </a:r>
          </a:p>
          <a:p>
            <a:pPr marL="0" indent="0">
              <a:spcBef>
                <a:spcPts val="0"/>
              </a:spcBef>
              <a:buNone/>
            </a:pPr>
            <a:r>
              <a:rPr lang="en-US" dirty="0"/>
              <a:t>			then begin</a:t>
            </a:r>
          </a:p>
          <a:p>
            <a:pPr marL="0" indent="0">
              <a:spcBef>
                <a:spcPts val="0"/>
              </a:spcBef>
              <a:buNone/>
            </a:pPr>
            <a:r>
              <a:rPr lang="en-US" dirty="0"/>
              <a:t>				remove a process p from </a:t>
            </a:r>
            <a:r>
              <a:rPr lang="en-US" dirty="0" err="1"/>
              <a:t>s.L</a:t>
            </a:r>
            <a:endParaRPr lang="en-US" dirty="0"/>
          </a:p>
          <a:p>
            <a:pPr marL="0" indent="0">
              <a:spcBef>
                <a:spcPts val="0"/>
              </a:spcBef>
              <a:buNone/>
            </a:pPr>
            <a:r>
              <a:rPr lang="en-US" dirty="0"/>
              <a:t>				wake up(p)</a:t>
            </a:r>
          </a:p>
          <a:p>
            <a:pPr marL="0" indent="0">
              <a:spcBef>
                <a:spcPts val="0"/>
              </a:spcBef>
              <a:buNone/>
            </a:pPr>
            <a:r>
              <a:rPr lang="en-US" dirty="0"/>
              <a:t>			end</a:t>
            </a:r>
          </a:p>
          <a:p>
            <a:pPr marL="0" indent="0">
              <a:buNone/>
            </a:pPr>
            <a:endParaRPr lang="en-IN" dirty="0"/>
          </a:p>
        </p:txBody>
      </p:sp>
      <p:pic>
        <p:nvPicPr>
          <p:cNvPr id="4" name="Page 9">
            <a:hlinkClick r:id="" action="ppaction://media"/>
            <a:extLst>
              <a:ext uri="{FF2B5EF4-FFF2-40B4-BE49-F238E27FC236}">
                <a16:creationId xmlns:a16="http://schemas.microsoft.com/office/drawing/2014/main" id="{A32C31C0-E87F-4961-B2C6-1BADD093B20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74002" y="-977900"/>
            <a:ext cx="609600" cy="609600"/>
          </a:xfrm>
          <a:prstGeom prst="rect">
            <a:avLst/>
          </a:prstGeom>
        </p:spPr>
      </p:pic>
    </p:spTree>
    <p:extLst>
      <p:ext uri="{BB962C8B-B14F-4D97-AF65-F5344CB8AC3E}">
        <p14:creationId xmlns:p14="http://schemas.microsoft.com/office/powerpoint/2010/main" val="2091316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52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196</TotalTime>
  <Words>1230</Words>
  <Application>Microsoft Office PowerPoint</Application>
  <PresentationFormat>Widescreen</PresentationFormat>
  <Paragraphs>101</Paragraphs>
  <Slides>15</Slides>
  <Notes>0</Notes>
  <HiddenSlides>0</HiddenSlides>
  <MMClips>14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Monaco</vt:lpstr>
      <vt:lpstr>noto sans</vt:lpstr>
      <vt:lpstr>Trebuchet MS</vt:lpstr>
      <vt:lpstr>Wingdings 3</vt:lpstr>
      <vt:lpstr>Facet</vt:lpstr>
      <vt:lpstr>Process Synchronization And Semaphore</vt:lpstr>
      <vt:lpstr>Process Synchronization</vt:lpstr>
      <vt:lpstr>Critical Section Problem</vt:lpstr>
      <vt:lpstr>Solution to Critical Section Problem</vt:lpstr>
      <vt:lpstr>Semaphore</vt:lpstr>
      <vt:lpstr>Wait and Signal</vt:lpstr>
      <vt:lpstr>Properties of Semaphores </vt:lpstr>
      <vt:lpstr>Types of Semaphores </vt:lpstr>
      <vt:lpstr>Record Based Semaphore</vt:lpstr>
      <vt:lpstr>Binary Semaphore</vt:lpstr>
      <vt:lpstr>Classical problems on Synchronization</vt:lpstr>
      <vt:lpstr>Bounded Buffer Problem </vt:lpstr>
      <vt:lpstr>Dining Philosophers Problem </vt:lpstr>
      <vt:lpstr>The Readers Writers Problem </vt:lpstr>
      <vt:lpstr>Limitations of Semaphores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Process Synchronization And Semaphore</dc:title>
  <dc:creator>Mayukh</dc:creator>
  <cp:lastModifiedBy>Mayukh</cp:lastModifiedBy>
  <cp:revision>10</cp:revision>
  <dcterms:created xsi:type="dcterms:W3CDTF">2019-11-11T12:58:47Z</dcterms:created>
  <dcterms:modified xsi:type="dcterms:W3CDTF">2019-11-11T17:15:25Z</dcterms:modified>
</cp:coreProperties>
</file>

<file path=docProps/thumbnail.jpeg>
</file>